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71"/>
  </p:notesMasterIdLst>
  <p:handoutMasterIdLst>
    <p:handoutMasterId r:id="rId72"/>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93" r:id="rId58"/>
    <p:sldId id="1094" r:id="rId59"/>
    <p:sldId id="1095" r:id="rId60"/>
    <p:sldId id="1101" r:id="rId61"/>
    <p:sldId id="1096" r:id="rId62"/>
    <p:sldId id="1082" r:id="rId63"/>
    <p:sldId id="1085" r:id="rId64"/>
    <p:sldId id="1083" r:id="rId65"/>
    <p:sldId id="1097" r:id="rId66"/>
    <p:sldId id="1098" r:id="rId67"/>
    <p:sldId id="1099" r:id="rId68"/>
    <p:sldId id="1100" r:id="rId69"/>
    <p:sldId id="1088" r:id="rId70"/>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93"/>
            <p14:sldId id="1094"/>
            <p14:sldId id="1095"/>
            <p14:sldId id="1101"/>
            <p14:sldId id="1096"/>
          </p14:sldIdLst>
        </p14:section>
        <p14:section name="Part2" id="{F8D200AE-D756-6B4F-9145-80E54E5C645E}">
          <p14:sldIdLst>
            <p14:sldId id="1082"/>
            <p14:sldId id="1085"/>
          </p14:sldIdLst>
        </p14:section>
        <p14:section name="Conclusion" id="{D37576B1-619D-C341-BBE7-C349F0F4C2D0}">
          <p14:sldIdLst>
            <p14:sldId id="1083"/>
            <p14:sldId id="1097"/>
            <p14:sldId id="1098"/>
            <p14:sldId id="1099"/>
            <p14:sldId id="1100"/>
            <p14:sldId id="108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autoAdjust="0"/>
    <p:restoredTop sz="91304" autoAdjust="0"/>
  </p:normalViewPr>
  <p:slideViewPr>
    <p:cSldViewPr snapToObjects="1" showGuides="1">
      <p:cViewPr>
        <p:scale>
          <a:sx n="129" d="100"/>
          <a:sy n="129" d="100"/>
        </p:scale>
        <p:origin x="2024"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70" Type="http://schemas.openxmlformats.org/officeDocument/2006/relationships/slide" Target="slides/slide55.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61BCB39A-FDF6-FB47-8025-48AE267E24C0}" type="presOf" srcId="{D8EBB446-E7B8-5F40-B8CE-22584519F4D6}" destId="{EBCDF5C2-1460-8245-BB43-161B7E066277}" srcOrd="0" destOrd="0" presId="urn:microsoft.com/office/officeart/2009/3/layout/CircleRelationship"/>
    <dgm:cxn modelId="{09F95506-E1E1-124C-B7B8-160C4A78365A}" type="presOf" srcId="{B24EBBB9-ADE7-1C4A-9775-E989D41113A5}" destId="{755E187B-CD4E-9A4C-BC66-AE1A5981608C}"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18/09/2017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18/09/2017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9/18/17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6.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7.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8.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gemoc/concurrency" TargetMode="External"/><Relationship Id="rId4" Type="http://schemas.openxmlformats.org/officeDocument/2006/relationships/hyperlink" Target="https://github.com/gemoc/coordination" TargetMode="External"/><Relationship Id="rId5" Type="http://schemas.openxmlformats.org/officeDocument/2006/relationships/hyperlink" Target="https://github.com/gemoc/gemoc-studio" TargetMode="External"/><Relationship Id="rId6"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hyperlink" Target="https://github.com/SiriusLab/ModelDebugg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55.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hyperlink" Target="mailto:benoit.combemale@irit.fr" TargetMode="External"/><Relationship Id="rId5" Type="http://schemas.openxmlformats.org/officeDocument/2006/relationships/image" Target="../media/image101.tiff"/><Relationship Id="rId6" Type="http://schemas.openxmlformats.org/officeDocument/2006/relationships/image" Target="../media/image102.tiff"/><Relationship Id="rId1" Type="http://schemas.openxmlformats.org/officeDocument/2006/relationships/slideLayout" Target="../slideLayouts/slideLayout56.xml"/><Relationship Id="rId2" Type="http://schemas.openxmlformats.org/officeDocument/2006/relationships/image" Target="../media/image99.tiff"/></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startAt="4"/>
            </a:pPr>
            <a:r>
              <a:rPr lang="en-US" sz="1800" b="1" dirty="0"/>
              <a:t>Generate the structural </a:t>
            </a:r>
            <a:r>
              <a:rPr lang="en-US" sz="1800" b="1" dirty="0" smtClean="0"/>
              <a:t>interface of your </a:t>
            </a:r>
            <a:r>
              <a:rPr lang="en-US" sz="1800" b="1" dirty="0"/>
              <a:t>language </a:t>
            </a:r>
            <a:endParaRPr lang="en-US" sz="1800" b="1" dirty="0" smtClean="0"/>
          </a:p>
          <a:p>
            <a:pPr marL="1076212" lvl="2" indent="-342900">
              <a:buFont typeface="Arial" charset="0"/>
              <a:buChar char="•"/>
            </a:pPr>
            <a:r>
              <a:rPr lang="en-US" sz="1600" b="1" dirty="0" err="1" smtClean="0"/>
              <a:t>Melange</a:t>
            </a:r>
            <a:r>
              <a:rPr lang="en-US" sz="1600" b="1" dirty="0" smtClean="0"/>
              <a:t> file -&gt; </a:t>
            </a:r>
            <a:r>
              <a:rPr lang="en-US" sz="1600" b="1" dirty="0" err="1" smtClean="0"/>
              <a:t>Melange</a:t>
            </a:r>
            <a:r>
              <a:rPr lang="en-US" sz="1600" b="1" dirty="0" smtClean="0"/>
              <a:t> -&gt; Generate All</a:t>
            </a:r>
          </a:p>
          <a:p>
            <a:pPr marL="342900" indent="-342900">
              <a:buFont typeface="+mj-lt"/>
              <a:buAutoNum type="arabicPeriod" startAt="4"/>
            </a:pPr>
            <a:r>
              <a:rPr lang="en-US" sz="1800" b="1" dirty="0" smtClean="0"/>
              <a:t>Generate </a:t>
            </a:r>
            <a:r>
              <a:rPr lang="en-US" sz="1800" b="1" dirty="0"/>
              <a:t>the domain-specific trace </a:t>
            </a:r>
            <a:r>
              <a:rPr lang="en-US" sz="1800" b="1" dirty="0" smtClean="0"/>
              <a:t>backend</a:t>
            </a:r>
          </a:p>
          <a:p>
            <a:pPr marL="1076212" lvl="2" indent="-342900">
              <a:buFont typeface="Arial" charset="0"/>
              <a:buChar char="•"/>
            </a:pPr>
            <a:r>
              <a:rPr lang="en-US" sz="1600" b="1" dirty="0" err="1"/>
              <a:t>Melange</a:t>
            </a:r>
            <a:r>
              <a:rPr lang="en-US" sz="1600" b="1" dirty="0"/>
              <a:t> file -&gt; GEMOC Language -&gt; Generate Multidimensional Trace </a:t>
            </a:r>
            <a:r>
              <a:rPr lang="en-US" sz="1600" b="1" dirty="0" err="1"/>
              <a:t>Addon</a:t>
            </a:r>
            <a:r>
              <a:rPr lang="en-US" sz="1600" b="1" dirty="0"/>
              <a:t> project for language</a:t>
            </a:r>
            <a:endParaRPr lang="en-US" sz="1600" b="1" dirty="0" smtClean="0"/>
          </a:p>
          <a:p>
            <a:pPr marL="342900" indent="-342900">
              <a:buFont typeface="+mj-lt"/>
              <a:buAutoNum type="arabicPeriod" startAt="4"/>
            </a:pPr>
            <a:r>
              <a:rPr lang="en-US" sz="1800" b="1" dirty="0" smtClean="0"/>
              <a:t>Generate the EMF edition layer</a:t>
            </a:r>
          </a:p>
          <a:p>
            <a:pPr marL="1076212" lvl="2" indent="-342900">
              <a:buFont typeface="Arial" charset="0"/>
              <a:buChar char="•"/>
            </a:pPr>
            <a:r>
              <a:rPr lang="en-US" sz="1600" b="1" dirty="0" smtClean="0"/>
              <a:t>Open org.gemoc.models17.fsm.xfsm/model/</a:t>
            </a:r>
            <a:r>
              <a:rPr lang="en-US" sz="1600" b="1" dirty="0" err="1" smtClean="0"/>
              <a:t>Model.genmodel</a:t>
            </a:r>
            <a:endParaRPr lang="en-US" sz="1600" b="1" dirty="0" smtClean="0"/>
          </a:p>
          <a:p>
            <a:pPr marL="1076212" lvl="2" indent="-342900">
              <a:buFont typeface="Arial" charset="0"/>
              <a:buChar char="•"/>
            </a:pPr>
            <a:r>
              <a:rPr lang="en-US" sz="1600" b="1" dirty="0" smtClean="0"/>
              <a:t>Right </a:t>
            </a:r>
            <a:r>
              <a:rPr lang="en-US" sz="1600" b="1" dirty="0" err="1"/>
              <a:t>clic</a:t>
            </a:r>
            <a:r>
              <a:rPr lang="en-US" sz="1600" b="1" dirty="0"/>
              <a:t> on the root -&gt; Generate All</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38885"/>
          <a:stretch/>
        </p:blipFill>
        <p:spPr>
          <a:xfrm>
            <a:off x="3131840" y="4314043"/>
            <a:ext cx="2643807" cy="1995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7096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2.2. </a:t>
            </a:r>
            <a:r>
              <a:rPr lang="en-US" sz="2000" dirty="0"/>
              <a:t>Playing with the modeling workbench</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Launch 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p>
          <a:p>
            <a:pPr marL="342900" indent="-342900">
              <a:buFont typeface="+mj-lt"/>
              <a:buAutoNum type="arabicPeriod"/>
            </a:pPr>
            <a:r>
              <a:rPr lang="en-US" sz="1800" b="1" dirty="0" smtClean="0"/>
              <a:t>Start the launch configuration in debug mode</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68" y="3124454"/>
            <a:ext cx="5220072" cy="3184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6531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2.3. </a:t>
            </a:r>
            <a:r>
              <a:rPr lang="en-US" sz="2000" dirty="0"/>
              <a:t>Complementing the execution semantics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a:xfrm>
            <a:off x="467544" y="1196752"/>
            <a:ext cx="8676456" cy="1728192"/>
          </a:xfrm>
        </p:spPr>
        <p:txBody>
          <a:bodyPr>
            <a:normAutofit fontScale="92500" lnSpcReduction="20000"/>
          </a:bodyPr>
          <a:lstStyle/>
          <a:p>
            <a:pPr marL="0" indent="0"/>
            <a:r>
              <a:rPr lang="en-US" sz="1800" b="1" dirty="0" smtClean="0"/>
              <a:t>Implement the methods:</a:t>
            </a:r>
          </a:p>
          <a:p>
            <a:pPr marL="285750" indent="-285750">
              <a:buFont typeface="Arial" charset="0"/>
              <a:buChar char="•"/>
            </a:pPr>
            <a:r>
              <a:rPr lang="en-US" sz="1800" b="1" dirty="0" smtClean="0"/>
              <a:t>“step” on </a:t>
            </a:r>
            <a:r>
              <a:rPr lang="en-US" sz="1800" b="1" i="1" dirty="0" smtClean="0"/>
              <a:t>State</a:t>
            </a:r>
            <a:r>
              <a:rPr lang="en-US" sz="1800" b="1" dirty="0" smtClean="0"/>
              <a:t> which select a </a:t>
            </a:r>
            <a:r>
              <a:rPr lang="en-US" sz="1800" b="1" dirty="0" err="1" smtClean="0"/>
              <a:t>fireable</a:t>
            </a:r>
            <a:r>
              <a:rPr lang="en-US" sz="1800" b="1" dirty="0" smtClean="0"/>
              <a:t> transition according to the current state</a:t>
            </a:r>
          </a:p>
          <a:p>
            <a:pPr marL="285750" indent="-285750">
              <a:buFont typeface="Arial" charset="0"/>
              <a:buChar char="•"/>
            </a:pPr>
            <a:r>
              <a:rPr lang="en-US" sz="1800" b="1" dirty="0" smtClean="0"/>
              <a:t>“fire” on </a:t>
            </a:r>
            <a:r>
              <a:rPr lang="en-US" sz="1800" b="1" i="1" dirty="0" smtClean="0"/>
              <a:t>Transition</a:t>
            </a:r>
            <a:r>
              <a:rPr lang="en-US" sz="1800" b="1" dirty="0" smtClean="0"/>
              <a:t> which makes the action to evolve the dynamic information related to the firing of the transition</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56807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2.3. </a:t>
            </a:r>
            <a:r>
              <a:rPr lang="en-US" sz="2000" dirty="0"/>
              <a:t>Complementing the execution semantics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091" y="668752"/>
            <a:ext cx="6631776" cy="5717048"/>
          </a:xfrm>
          <a:prstGeom prst="rect">
            <a:avLst/>
          </a:prstGeom>
        </p:spPr>
      </p:pic>
    </p:spTree>
    <p:extLst>
      <p:ext uri="{BB962C8B-B14F-4D97-AF65-F5344CB8AC3E}">
        <p14:creationId xmlns:p14="http://schemas.microsoft.com/office/powerpoint/2010/main" val="16737146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2.4. </a:t>
            </a:r>
            <a:r>
              <a:rPr lang="en-US" sz="1800" dirty="0"/>
              <a:t>Deploying the modeling workbench and playing with the example model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285750" indent="-285750">
              <a:buFont typeface="Arial" charset="0"/>
              <a:buChar char="•"/>
            </a:pPr>
            <a:r>
              <a:rPr lang="en-US" sz="1800" b="1" dirty="0" smtClean="0"/>
              <a:t>Do 2.1 &gt; step 4 (each time you modify the semantics)</a:t>
            </a:r>
          </a:p>
          <a:p>
            <a:pPr marL="285750" indent="-285750">
              <a:buFont typeface="Arial" charset="0"/>
              <a:buChar char="•"/>
            </a:pPr>
            <a:r>
              <a:rPr lang="en-US" sz="1800" b="1" dirty="0" smtClean="0"/>
              <a:t>Do 2.2</a:t>
            </a:r>
          </a:p>
          <a:p>
            <a:pPr marL="285750" indent="-285750">
              <a:buFont typeface="Arial" charset="0"/>
              <a:buChar char="•"/>
            </a:pPr>
            <a:r>
              <a:rPr lang="en-US" sz="1800" b="1" dirty="0" smtClean="0"/>
              <a:t>See the diff </a:t>
            </a:r>
            <a:r>
              <a:rPr lang="en-US" sz="1800" b="1" dirty="0" smtClean="0">
                <a:sym typeface="Wingdings"/>
              </a:rPr>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38974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48</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49</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a:t>
            </a:r>
            <a:r>
              <a:rPr lang="en-US" dirty="0" smtClean="0"/>
              <a:t>Discussions </a:t>
            </a:r>
            <a:r>
              <a:rPr lang="en-US" dirty="0"/>
              <a:t>–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51</a:t>
            </a:fld>
            <a:endParaRPr lang="fr-FR"/>
          </a:p>
        </p:txBody>
      </p:sp>
      <p:sp>
        <p:nvSpPr>
          <p:cNvPr id="5" name="Espace réservé du contenu 4"/>
          <p:cNvSpPr>
            <a:spLocks noGrp="1"/>
          </p:cNvSpPr>
          <p:nvPr>
            <p:ph idx="1"/>
          </p:nvPr>
        </p:nvSpPr>
        <p:spPr>
          <a:xfrm>
            <a:off x="467544" y="1196752"/>
            <a:ext cx="8568952" cy="4896544"/>
          </a:xfrm>
        </p:spPr>
        <p:txBody>
          <a:bodyPr>
            <a:normAutofit/>
          </a:bodyPr>
          <a:lstStyle/>
          <a:p>
            <a:pPr marL="342900" indent="-342900">
              <a:buFont typeface="Arial" charset="0"/>
              <a:buChar char="•"/>
            </a:pPr>
            <a:r>
              <a:rPr lang="en-US" dirty="0" smtClean="0"/>
              <a:t>Scientific breakthroughs: </a:t>
            </a:r>
          </a:p>
          <a:p>
            <a:pPr marL="1076212" lvl="2" indent="-342900">
              <a:lnSpc>
                <a:spcPct val="100000"/>
              </a:lnSpc>
              <a:buFont typeface="Arial"/>
              <a:buChar char="•"/>
            </a:pPr>
            <a:r>
              <a:rPr lang="en-US" dirty="0"/>
              <a:t>A concurrent and modular executable </a:t>
            </a:r>
            <a:r>
              <a:rPr lang="en-US" dirty="0" err="1"/>
              <a:t>metamodeling</a:t>
            </a:r>
            <a:r>
              <a:rPr lang="en-US" dirty="0"/>
              <a:t> </a:t>
            </a:r>
            <a:r>
              <a:rPr lang="en-US" dirty="0" smtClean="0"/>
              <a:t>approach</a:t>
            </a:r>
          </a:p>
          <a:p>
            <a:pPr marL="1438107" lvl="3" indent="-342900">
              <a:lnSpc>
                <a:spcPct val="100000"/>
              </a:lnSpc>
              <a:buSzPct val="80000"/>
              <a:buFont typeface="Wingdings" charset="2"/>
              <a:buChar char="Ø"/>
            </a:pPr>
            <a:r>
              <a:rPr lang="en-US" dirty="0" smtClean="0"/>
              <a:t>Cross-fertilization of the algorithm theory and the concurrency theory</a:t>
            </a:r>
            <a:endParaRPr lang="en-US" dirty="0"/>
          </a:p>
          <a:p>
            <a:pPr marL="1076212" lvl="2" indent="-342900">
              <a:lnSpc>
                <a:spcPct val="100000"/>
              </a:lnSpc>
              <a:buFont typeface="Arial"/>
              <a:buChar char="•"/>
            </a:pPr>
            <a:r>
              <a:rPr lang="en-US" dirty="0"/>
              <a:t>An explicit behavioral language interface</a:t>
            </a:r>
          </a:p>
          <a:p>
            <a:pPr marL="1076212" lvl="2" indent="-342900">
              <a:lnSpc>
                <a:spcPct val="100000"/>
              </a:lnSpc>
              <a:buFont typeface="Arial"/>
              <a:buChar char="•"/>
            </a:pPr>
            <a:r>
              <a:rPr lang="fr-FR" dirty="0" smtClean="0"/>
              <a:t>The </a:t>
            </a:r>
            <a:r>
              <a:rPr lang="fr-FR" dirty="0" err="1" smtClean="0"/>
              <a:t>reification</a:t>
            </a:r>
            <a:r>
              <a:rPr lang="fr-FR" dirty="0" smtClean="0"/>
              <a:t> </a:t>
            </a:r>
            <a:r>
              <a:rPr lang="fr-FR" dirty="0"/>
              <a:t>of the coordination </a:t>
            </a:r>
            <a:r>
              <a:rPr lang="fr-FR" dirty="0" err="1"/>
              <a:t>concerns</a:t>
            </a:r>
            <a:r>
              <a:rPr lang="fr-FR" dirty="0"/>
              <a:t> at the </a:t>
            </a:r>
            <a:r>
              <a:rPr lang="fr-FR" dirty="0" err="1"/>
              <a:t>language</a:t>
            </a:r>
            <a:r>
              <a:rPr lang="fr-FR" dirty="0"/>
              <a:t> </a:t>
            </a:r>
            <a:r>
              <a:rPr lang="fr-FR" dirty="0" err="1" smtClean="0"/>
              <a:t>level</a:t>
            </a:r>
            <a:endParaRPr lang="en-US" sz="1800" dirty="0"/>
          </a:p>
          <a:p>
            <a:pPr marL="1076212" lvl="2" indent="-342900">
              <a:lnSpc>
                <a:spcPct val="100000"/>
              </a:lnSpc>
              <a:buFont typeface="Arial"/>
              <a:buChar char="•"/>
            </a:pPr>
            <a:endParaRPr lang="en-US" dirty="0" smtClean="0"/>
          </a:p>
          <a:p>
            <a:pPr marL="342900" indent="-342900">
              <a:buFont typeface="Arial" charset="0"/>
              <a:buChar char="•"/>
            </a:pPr>
            <a:r>
              <a:rPr lang="en-US" dirty="0" smtClean="0"/>
              <a:t>Technological breakthroughs:</a:t>
            </a:r>
          </a:p>
          <a:p>
            <a:pPr marL="1076212" lvl="2" indent="-342900">
              <a:buFont typeface="Arial" charset="0"/>
              <a:buChar char="•"/>
            </a:pPr>
            <a:r>
              <a:rPr lang="fr-FR" dirty="0"/>
              <a:t>Dedicated meta-languages integrated into the GEMOC Studio, atop Eclipse </a:t>
            </a:r>
            <a:r>
              <a:rPr lang="fr-FR" dirty="0" err="1" smtClean="0"/>
              <a:t>Modeling</a:t>
            </a:r>
            <a:endParaRPr lang="fr-FR" dirty="0" smtClean="0"/>
          </a:p>
          <a:p>
            <a:pPr marL="1076212" lvl="2" indent="-342900">
              <a:buFont typeface="Arial" charset="0"/>
              <a:buChar char="•"/>
            </a:pPr>
            <a:r>
              <a:rPr lang="fr-FR" dirty="0" err="1"/>
              <a:t>Execution</a:t>
            </a:r>
            <a:r>
              <a:rPr lang="fr-FR" dirty="0"/>
              <a:t> </a:t>
            </a:r>
            <a:r>
              <a:rPr lang="fr-FR" dirty="0" err="1"/>
              <a:t>environment</a:t>
            </a:r>
            <a:r>
              <a:rPr lang="fr-FR" dirty="0"/>
              <a:t> </a:t>
            </a:r>
            <a:r>
              <a:rPr lang="fr-FR" dirty="0" err="1"/>
              <a:t>integrated</a:t>
            </a:r>
            <a:r>
              <a:rPr lang="fr-FR" dirty="0"/>
              <a:t> </a:t>
            </a:r>
            <a:r>
              <a:rPr lang="fr-FR" dirty="0" err="1"/>
              <a:t>within</a:t>
            </a:r>
            <a:r>
              <a:rPr lang="fr-FR" dirty="0"/>
              <a:t> the Eclipse </a:t>
            </a:r>
            <a:r>
              <a:rPr lang="fr-FR" dirty="0" err="1"/>
              <a:t>debug</a:t>
            </a:r>
            <a:r>
              <a:rPr lang="fr-FR" dirty="0"/>
              <a:t> UI, incl. </a:t>
            </a:r>
            <a:r>
              <a:rPr lang="fr-FR" dirty="0" err="1"/>
              <a:t>graphical</a:t>
            </a:r>
            <a:r>
              <a:rPr lang="fr-FR" dirty="0"/>
              <a:t> animation, omniscient </a:t>
            </a:r>
            <a:r>
              <a:rPr lang="fr-FR" dirty="0" err="1"/>
              <a:t>debugging</a:t>
            </a:r>
            <a:r>
              <a:rPr lang="fr-FR" dirty="0"/>
              <a:t>, </a:t>
            </a:r>
            <a:r>
              <a:rPr lang="fr-FR" dirty="0" err="1"/>
              <a:t>concurrency</a:t>
            </a:r>
            <a:r>
              <a:rPr lang="fr-FR" dirty="0"/>
              <a:t> </a:t>
            </a:r>
            <a:r>
              <a:rPr lang="fr-FR" dirty="0" err="1"/>
              <a:t>analysis</a:t>
            </a:r>
            <a:r>
              <a:rPr lang="fr-FR" dirty="0"/>
              <a:t> and </a:t>
            </a:r>
            <a:r>
              <a:rPr lang="fr-FR" dirty="0" err="1"/>
              <a:t>behavioral</a:t>
            </a:r>
            <a:r>
              <a:rPr lang="fr-FR" dirty="0"/>
              <a:t> </a:t>
            </a:r>
            <a:r>
              <a:rPr lang="fr-FR" dirty="0" smtClean="0"/>
              <a:t>coordination</a:t>
            </a:r>
            <a:endParaRPr lang="en-US" dirty="0" smtClean="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3004022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52</a:t>
            </a:fld>
            <a:endParaRPr lang="fr-FR"/>
          </a:p>
        </p:txBody>
      </p:sp>
      <p:sp>
        <p:nvSpPr>
          <p:cNvPr id="5" name="Espace réservé du contenu 4"/>
          <p:cNvSpPr>
            <a:spLocks noGrp="1"/>
          </p:cNvSpPr>
          <p:nvPr>
            <p:ph idx="1"/>
          </p:nvPr>
        </p:nvSpPr>
        <p:spPr>
          <a:xfrm>
            <a:off x="467544" y="1196752"/>
            <a:ext cx="8496944" cy="4896544"/>
          </a:xfrm>
        </p:spPr>
        <p:txBody>
          <a:bodyPr>
            <a:normAutofit fontScale="92500" lnSpcReduction="10000"/>
          </a:bodyPr>
          <a:lstStyle/>
          <a:p>
            <a:pPr marL="342900" indent="-342900">
              <a:buFont typeface="Arial" charset="0"/>
              <a:buChar char="•"/>
            </a:pPr>
            <a:r>
              <a:rPr lang="en-US" dirty="0" smtClean="0"/>
              <a:t>Software components:</a:t>
            </a:r>
          </a:p>
          <a:p>
            <a:pPr marL="1076212" lvl="2" indent="-342900">
              <a:lnSpc>
                <a:spcPct val="100000"/>
              </a:lnSpc>
              <a:buFont typeface="Arial"/>
              <a:buChar char="•"/>
            </a:pPr>
            <a:r>
              <a:rPr lang="en-US" b="1" dirty="0"/>
              <a:t>Sirius </a:t>
            </a:r>
            <a:r>
              <a:rPr lang="en-US" b="1" dirty="0" smtClean="0"/>
              <a:t>Animator</a:t>
            </a:r>
            <a:r>
              <a:rPr lang="en-US" dirty="0" smtClean="0"/>
              <a:t>: </a:t>
            </a:r>
            <a:r>
              <a:rPr lang="en-US" dirty="0"/>
              <a:t>execution engine, animator designer/runtime, </a:t>
            </a:r>
            <a:r>
              <a:rPr lang="en-US" dirty="0" smtClean="0"/>
              <a:t>omniscient debugger, and trace/event </a:t>
            </a:r>
            <a:r>
              <a:rPr lang="en-US" dirty="0"/>
              <a:t>managers</a:t>
            </a:r>
          </a:p>
          <a:p>
            <a:pPr marL="1438107" lvl="3" indent="-342900">
              <a:lnSpc>
                <a:spcPct val="100000"/>
              </a:lnSpc>
              <a:buFont typeface="Arial"/>
              <a:buChar char="•"/>
            </a:pPr>
            <a:r>
              <a:rPr lang="en-US" dirty="0"/>
              <a:t>Host on </a:t>
            </a:r>
            <a:r>
              <a:rPr lang="en-US" b="1" i="1" dirty="0">
                <a:latin typeface="Courier New"/>
                <a:cs typeface="Courier New"/>
              </a:rPr>
              <a:t>Sirius lab</a:t>
            </a:r>
            <a:r>
              <a:rPr lang="en-US" dirty="0"/>
              <a:t> for maturation as an Eclipse plugin (</a:t>
            </a:r>
            <a:r>
              <a:rPr lang="en-US" dirty="0" err="1"/>
              <a:t>Obeo</a:t>
            </a:r>
            <a:r>
              <a:rPr lang="en-US" dirty="0"/>
              <a:t>/INRIA</a:t>
            </a:r>
            <a:r>
              <a:rPr lang="en-US" dirty="0" smtClean="0"/>
              <a:t>)</a:t>
            </a:r>
          </a:p>
          <a:p>
            <a:pPr marL="1438107" lvl="3" indent="-342900">
              <a:lnSpc>
                <a:spcPct val="100000"/>
              </a:lnSpc>
              <a:buFont typeface="Wingdings" charset="2"/>
              <a:buChar char="Ø"/>
            </a:pPr>
            <a:r>
              <a:rPr lang="en-US" i="1" dirty="0">
                <a:hlinkClick r:id="rId2"/>
              </a:rPr>
              <a:t>https://</a:t>
            </a:r>
            <a:r>
              <a:rPr lang="en-US" i="1" dirty="0" smtClean="0">
                <a:hlinkClick r:id="rId2"/>
              </a:rPr>
              <a:t>github.com/SiriusLab/ModelDebugging</a:t>
            </a:r>
            <a:r>
              <a:rPr lang="en-US" i="1" dirty="0" smtClean="0"/>
              <a:t> </a:t>
            </a:r>
          </a:p>
          <a:p>
            <a:pPr marL="1438107" lvl="3" indent="-342900">
              <a:lnSpc>
                <a:spcPct val="100000"/>
              </a:lnSpc>
              <a:buFont typeface="Wingdings" charset="2"/>
              <a:buChar char="Ø"/>
            </a:pPr>
            <a:endParaRPr lang="en-US" dirty="0" smtClean="0"/>
          </a:p>
          <a:p>
            <a:pPr marL="1076212" lvl="2" indent="-342900">
              <a:lnSpc>
                <a:spcPct val="100000"/>
              </a:lnSpc>
              <a:buFont typeface="Arial"/>
              <a:buChar char="•"/>
            </a:pPr>
            <a:r>
              <a:rPr lang="en-US" b="1" dirty="0" err="1"/>
              <a:t>MoccML</a:t>
            </a:r>
            <a:endParaRPr lang="en-US" b="1" dirty="0"/>
          </a:p>
          <a:p>
            <a:pPr marL="1438107" lvl="3" indent="-342900">
              <a:lnSpc>
                <a:spcPct val="100000"/>
              </a:lnSpc>
              <a:buFont typeface="Arial"/>
              <a:buChar char="•"/>
            </a:pPr>
            <a:r>
              <a:rPr lang="en-US" dirty="0"/>
              <a:t>will be diffused as an open source project (I3S/ENSTA Bretagne)</a:t>
            </a:r>
          </a:p>
          <a:p>
            <a:pPr marL="1438107" lvl="3" indent="-342900">
              <a:lnSpc>
                <a:spcPct val="100000"/>
              </a:lnSpc>
              <a:buFont typeface="Wingdings" charset="2"/>
              <a:buChar char="Ø"/>
            </a:pPr>
            <a:r>
              <a:rPr lang="en-US" i="1" dirty="0">
                <a:hlinkClick r:id="rId3"/>
              </a:rPr>
              <a:t>https://github.com/gemoc/concurrency</a:t>
            </a:r>
            <a:r>
              <a:rPr lang="en-US" i="1" dirty="0"/>
              <a:t> </a:t>
            </a:r>
          </a:p>
          <a:p>
            <a:pPr marL="1076212" lvl="2" indent="-342900">
              <a:lnSpc>
                <a:spcPct val="100000"/>
              </a:lnSpc>
              <a:buFont typeface="Arial"/>
              <a:buChar char="•"/>
            </a:pPr>
            <a:endParaRPr lang="en-US" dirty="0" smtClean="0"/>
          </a:p>
          <a:p>
            <a:pPr marL="1076212" lvl="2" indent="-342900">
              <a:lnSpc>
                <a:spcPct val="100000"/>
              </a:lnSpc>
              <a:buFont typeface="Arial"/>
              <a:buChar char="•"/>
            </a:pPr>
            <a:r>
              <a:rPr lang="en-US" b="1" dirty="0" err="1" smtClean="0"/>
              <a:t>BCOoL</a:t>
            </a:r>
            <a:r>
              <a:rPr lang="en-US" dirty="0" smtClean="0"/>
              <a:t> </a:t>
            </a:r>
            <a:r>
              <a:rPr lang="en-US" dirty="0"/>
              <a:t>and heterogeneous engine coordination</a:t>
            </a:r>
          </a:p>
          <a:p>
            <a:pPr marL="1438107" lvl="3" indent="-342900">
              <a:lnSpc>
                <a:spcPct val="100000"/>
              </a:lnSpc>
              <a:buFont typeface="Arial"/>
              <a:buChar char="•"/>
            </a:pPr>
            <a:r>
              <a:rPr lang="en-US" dirty="0"/>
              <a:t>will be diffused as an open source project (I3S/INRIA</a:t>
            </a:r>
            <a:r>
              <a:rPr lang="en-US" dirty="0" smtClean="0"/>
              <a:t>)</a:t>
            </a:r>
          </a:p>
          <a:p>
            <a:pPr marL="1438107" lvl="3" indent="-342900">
              <a:lnSpc>
                <a:spcPct val="100000"/>
              </a:lnSpc>
              <a:buFont typeface="Wingdings" charset="2"/>
              <a:buChar char="Ø"/>
            </a:pPr>
            <a:r>
              <a:rPr lang="en-US" i="1" dirty="0">
                <a:hlinkClick r:id="rId4"/>
              </a:rPr>
              <a:t>https://</a:t>
            </a:r>
            <a:r>
              <a:rPr lang="en-US" i="1" dirty="0" smtClean="0">
                <a:hlinkClick r:id="rId4"/>
              </a:rPr>
              <a:t>github.com/gemoc/coordination</a:t>
            </a:r>
            <a:r>
              <a:rPr lang="en-US" i="1" dirty="0" smtClean="0"/>
              <a:t> </a:t>
            </a:r>
            <a:endParaRPr lang="en-US" i="1" dirty="0"/>
          </a:p>
          <a:p>
            <a:pPr marL="1438107" lvl="3" indent="-342900">
              <a:lnSpc>
                <a:spcPct val="100000"/>
              </a:lnSpc>
              <a:buFont typeface="Arial"/>
              <a:buChar char="•"/>
            </a:pPr>
            <a:endParaRPr lang="en-US" dirty="0" smtClean="0"/>
          </a:p>
          <a:p>
            <a:pPr marL="1076212" lvl="2" indent="-342900">
              <a:lnSpc>
                <a:spcPct val="100000"/>
              </a:lnSpc>
              <a:buFont typeface="Arial"/>
              <a:buChar char="•"/>
            </a:pPr>
            <a:r>
              <a:rPr lang="en-US" b="1" dirty="0" smtClean="0"/>
              <a:t>GEMOC studio</a:t>
            </a:r>
            <a:r>
              <a:rPr lang="en-US" dirty="0" smtClean="0"/>
              <a:t>: language and modeling workbench, wizard/dashboard, documentation and examples</a:t>
            </a:r>
            <a:endParaRPr lang="en-US" dirty="0"/>
          </a:p>
          <a:p>
            <a:pPr marL="1438107" lvl="3" indent="-342900">
              <a:lnSpc>
                <a:spcPct val="100000"/>
              </a:lnSpc>
              <a:buSzPct val="100000"/>
              <a:buFont typeface="Wingdings" charset="2"/>
              <a:buChar char="Ø"/>
            </a:pPr>
            <a:r>
              <a:rPr lang="en-US" i="1" dirty="0">
                <a:hlinkClick r:id="rId5"/>
              </a:rPr>
              <a:t>https://</a:t>
            </a:r>
            <a:r>
              <a:rPr lang="en-US" i="1" dirty="0" smtClean="0">
                <a:hlinkClick r:id="rId5"/>
              </a:rPr>
              <a:t>github.com/gemoc/gemoc-studio</a:t>
            </a:r>
            <a:r>
              <a:rPr lang="en-US" i="1" dirty="0" smtClean="0"/>
              <a:t> </a:t>
            </a:r>
            <a:endParaRPr lang="en-US" i="1" dirty="0"/>
          </a:p>
          <a:p>
            <a:pPr marL="1438107" lvl="3" indent="-342900">
              <a:lnSpc>
                <a:spcPct val="100000"/>
              </a:lnSpc>
              <a:buFont typeface="Arial"/>
              <a:buChar char="•"/>
            </a:pPr>
            <a:endParaRPr lang="en-US" dirty="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5349503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Ongoing</a:t>
            </a:r>
            <a:r>
              <a:rPr lang="fr-FR" dirty="0" smtClean="0"/>
              <a:t> </a:t>
            </a:r>
            <a:r>
              <a:rPr lang="fr-FR" dirty="0" err="1" smtClean="0"/>
              <a:t>Developments</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53</a:t>
            </a:fld>
            <a:endParaRPr lang="fr-FR"/>
          </a:p>
        </p:txBody>
      </p:sp>
      <p:sp>
        <p:nvSpPr>
          <p:cNvPr id="5" name="Espace réservé du contenu 4"/>
          <p:cNvSpPr>
            <a:spLocks noGrp="1"/>
          </p:cNvSpPr>
          <p:nvPr>
            <p:ph idx="1"/>
          </p:nvPr>
        </p:nvSpPr>
        <p:spPr>
          <a:xfrm>
            <a:off x="467544" y="1196752"/>
            <a:ext cx="8676456" cy="5080818"/>
          </a:xfrm>
        </p:spPr>
        <p:txBody>
          <a:bodyPr>
            <a:normAutofit/>
          </a:bodyPr>
          <a:lstStyle/>
          <a:p>
            <a:pPr marL="342900" indent="-342900">
              <a:lnSpc>
                <a:spcPct val="100000"/>
              </a:lnSpc>
              <a:spcBef>
                <a:spcPts val="600"/>
              </a:spcBef>
              <a:buFont typeface="Arial"/>
              <a:buChar char="•"/>
            </a:pPr>
            <a:r>
              <a:rPr lang="en-US" dirty="0"/>
              <a:t>Deep investigation of the notion of language interface (viewpoint engineering, etc.)</a:t>
            </a:r>
          </a:p>
          <a:p>
            <a:pPr marL="342900" indent="-342900">
              <a:lnSpc>
                <a:spcPct val="100000"/>
              </a:lnSpc>
              <a:spcBef>
                <a:spcPts val="600"/>
              </a:spcBef>
              <a:buFont typeface="Arial"/>
              <a:buChar char="•"/>
            </a:pPr>
            <a:r>
              <a:rPr lang="en-US" dirty="0"/>
              <a:t>Domain-specific property language, incl. for breakpoint definition</a:t>
            </a:r>
          </a:p>
          <a:p>
            <a:pPr marL="361945" lvl="1" indent="-342900">
              <a:lnSpc>
                <a:spcPct val="100000"/>
              </a:lnSpc>
              <a:spcBef>
                <a:spcPts val="600"/>
              </a:spcBef>
              <a:buFont typeface="Arial"/>
              <a:buChar char="•"/>
            </a:pPr>
            <a:r>
              <a:rPr lang="en-US" dirty="0"/>
              <a:t>Simulation, model explorer, model checking</a:t>
            </a:r>
          </a:p>
          <a:p>
            <a:pPr marL="342900" indent="-342900">
              <a:lnSpc>
                <a:spcPct val="100000"/>
              </a:lnSpc>
              <a:spcBef>
                <a:spcPts val="600"/>
              </a:spcBef>
              <a:buFont typeface="Arial"/>
              <a:buChar char="•"/>
            </a:pPr>
            <a:r>
              <a:rPr lang="en-US" dirty="0"/>
              <a:t>Coordination of discrete and continuous models</a:t>
            </a:r>
          </a:p>
          <a:p>
            <a:pPr marL="342900" indent="-342900">
              <a:lnSpc>
                <a:spcPct val="100000"/>
              </a:lnSpc>
              <a:spcBef>
                <a:spcPts val="600"/>
              </a:spcBef>
              <a:buFont typeface="Arial"/>
              <a:buChar char="•"/>
            </a:pPr>
            <a:r>
              <a:rPr lang="en-US" dirty="0"/>
              <a:t>Co-simulation (incl., FMI</a:t>
            </a:r>
            <a:r>
              <a:rPr lang="en-US" dirty="0" smtClean="0"/>
              <a:t>)</a:t>
            </a:r>
          </a:p>
          <a:p>
            <a:pPr marL="342900" indent="-342900">
              <a:lnSpc>
                <a:spcPct val="100000"/>
              </a:lnSpc>
              <a:spcBef>
                <a:spcPts val="600"/>
              </a:spcBef>
              <a:buFont typeface="Arial"/>
              <a:buChar char="•"/>
            </a:pPr>
            <a:r>
              <a:rPr lang="en-US" dirty="0"/>
              <a:t>Live and collaborative modeling (e.g., for sustainability systems</a:t>
            </a:r>
            <a:r>
              <a:rPr lang="en-US" dirty="0" smtClean="0"/>
              <a:t>)</a:t>
            </a:r>
            <a:endParaRPr lang="en-US" dirty="0"/>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5664468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Perspectives</a:t>
            </a:r>
            <a:endParaRPr lang="fr-FR" dirty="0"/>
          </a:p>
        </p:txBody>
      </p:sp>
      <p:sp>
        <p:nvSpPr>
          <p:cNvPr id="3" name="Espace réservé du pied de page 2"/>
          <p:cNvSpPr>
            <a:spLocks noGrp="1"/>
          </p:cNvSpPr>
          <p:nvPr>
            <p:ph type="ftr" sz="quarter" idx="15"/>
          </p:nvPr>
        </p:nvSpPr>
        <p:spPr>
          <a:xfrm>
            <a:off x="1475656" y="6488113"/>
            <a:ext cx="7142881" cy="273050"/>
          </a:xfrm>
        </p:spPr>
        <p:txBody>
          <a:bodyPr/>
          <a:lstStyle/>
          <a:p>
            <a:r>
              <a:rPr lang="en-US" dirty="0"/>
              <a:t>Wrap-up and Discussions – GEMOC Workshop (Mar., 2016)</a:t>
            </a:r>
          </a:p>
        </p:txBody>
      </p:sp>
      <p:sp>
        <p:nvSpPr>
          <p:cNvPr id="4" name="Espace réservé du numéro de diapositive 3"/>
          <p:cNvSpPr>
            <a:spLocks noGrp="1"/>
          </p:cNvSpPr>
          <p:nvPr>
            <p:ph type="sldNum" sz="quarter" idx="16"/>
          </p:nvPr>
        </p:nvSpPr>
        <p:spPr/>
        <p:txBody>
          <a:bodyPr/>
          <a:lstStyle/>
          <a:p>
            <a:pPr>
              <a:defRPr/>
            </a:pPr>
            <a:r>
              <a:rPr lang="fr-FR" smtClean="0"/>
              <a:t>- </a:t>
            </a:r>
            <a:fld id="{CCD8A327-4A42-4F42-8894-A6F43B7F265B}" type="slidenum">
              <a:rPr lang="fr-FR" smtClean="0"/>
              <a:pPr>
                <a:defRPr/>
              </a:pPr>
              <a:t>54</a:t>
            </a:fld>
            <a:endParaRPr lang="fr-FR"/>
          </a:p>
        </p:txBody>
      </p:sp>
      <p:sp>
        <p:nvSpPr>
          <p:cNvPr id="5" name="Espace réservé du contenu 4"/>
          <p:cNvSpPr>
            <a:spLocks noGrp="1"/>
          </p:cNvSpPr>
          <p:nvPr>
            <p:ph idx="1"/>
          </p:nvPr>
        </p:nvSpPr>
        <p:spPr>
          <a:xfrm>
            <a:off x="467544" y="1196752"/>
            <a:ext cx="8676456" cy="5080818"/>
          </a:xfrm>
        </p:spPr>
        <p:txBody>
          <a:bodyPr>
            <a:normAutofit/>
          </a:bodyPr>
          <a:lstStyle/>
          <a:p>
            <a:pPr marL="342900" indent="-342900">
              <a:lnSpc>
                <a:spcPct val="100000"/>
              </a:lnSpc>
              <a:spcBef>
                <a:spcPts val="600"/>
              </a:spcBef>
              <a:buFont typeface="Arial"/>
              <a:buChar char="•"/>
            </a:pPr>
            <a:endParaRPr lang="en-US" dirty="0"/>
          </a:p>
          <a:p>
            <a:pPr marL="342900" indent="-342900">
              <a:lnSpc>
                <a:spcPct val="100000"/>
              </a:lnSpc>
              <a:spcBef>
                <a:spcPts val="600"/>
              </a:spcBef>
              <a:buFont typeface="Arial"/>
              <a:buChar char="•"/>
            </a:pPr>
            <a:r>
              <a:rPr lang="en-US" dirty="0" smtClean="0"/>
              <a:t>Formal </a:t>
            </a:r>
            <a:r>
              <a:rPr lang="en-US" dirty="0"/>
              <a:t>analysis of model coordination</a:t>
            </a:r>
          </a:p>
          <a:p>
            <a:pPr marL="342900" indent="-342900">
              <a:lnSpc>
                <a:spcPct val="100000"/>
              </a:lnSpc>
              <a:spcBef>
                <a:spcPts val="600"/>
              </a:spcBef>
              <a:buFont typeface="Arial"/>
              <a:buChar char="•"/>
            </a:pPr>
            <a:r>
              <a:rPr lang="en-US" dirty="0" smtClean="0"/>
              <a:t>Adaptable </a:t>
            </a:r>
            <a:r>
              <a:rPr lang="en-US" dirty="0" err="1"/>
              <a:t>MoC</a:t>
            </a:r>
            <a:r>
              <a:rPr lang="en-US" dirty="0"/>
              <a:t> at the language level</a:t>
            </a:r>
          </a:p>
          <a:p>
            <a:pPr marL="1076212" lvl="2" indent="-342900">
              <a:lnSpc>
                <a:spcPct val="100000"/>
              </a:lnSpc>
              <a:spcBef>
                <a:spcPts val="600"/>
              </a:spcBef>
              <a:buFont typeface="Arial"/>
              <a:buChar char="•"/>
            </a:pPr>
            <a:r>
              <a:rPr lang="en-US" dirty="0"/>
              <a:t>@design/compile time: design space exploration, optimizing compilers	</a:t>
            </a:r>
          </a:p>
          <a:p>
            <a:pPr marL="1076212" lvl="2" indent="-342900">
              <a:lnSpc>
                <a:spcPct val="100000"/>
              </a:lnSpc>
              <a:spcBef>
                <a:spcPts val="600"/>
              </a:spcBef>
              <a:buFont typeface="Arial"/>
              <a:buChar char="•"/>
            </a:pPr>
            <a:r>
              <a:rPr lang="en-US" dirty="0"/>
              <a:t>@runtime: code adaptation, code obfuscation</a:t>
            </a:r>
          </a:p>
          <a:p>
            <a:pPr marL="342900" indent="-342900">
              <a:lnSpc>
                <a:spcPct val="100000"/>
              </a:lnSpc>
              <a:spcBef>
                <a:spcPts val="600"/>
              </a:spcBef>
              <a:buFont typeface="Arial"/>
              <a:buChar char="•"/>
            </a:pPr>
            <a:r>
              <a:rPr lang="en-US" dirty="0" smtClean="0"/>
              <a:t>SLE </a:t>
            </a:r>
            <a:r>
              <a:rPr lang="en-US" dirty="0"/>
              <a:t>in Education</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Tree>
    <p:extLst>
      <p:ext uri="{BB962C8B-B14F-4D97-AF65-F5344CB8AC3E}">
        <p14:creationId xmlns:p14="http://schemas.microsoft.com/office/powerpoint/2010/main" val="12707340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125"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4628</TotalTime>
  <Words>2447</Words>
  <Application>Microsoft Macintosh PowerPoint</Application>
  <PresentationFormat>Présentation à l'écran (4:3)</PresentationFormat>
  <Paragraphs>414</Paragraphs>
  <Slides>55</Slides>
  <Notes>10</Notes>
  <HiddenSlides>5</HiddenSlides>
  <MMClips>0</MMClips>
  <ScaleCrop>false</ScaleCrop>
  <HeadingPairs>
    <vt:vector size="8" baseType="variant">
      <vt:variant>
        <vt:lpstr>Polices utilisées</vt:lpstr>
      </vt:variant>
      <vt:variant>
        <vt:i4>19</vt:i4>
      </vt:variant>
      <vt:variant>
        <vt:lpstr>Thème</vt:lpstr>
      </vt:variant>
      <vt:variant>
        <vt:i4>15</vt:i4>
      </vt:variant>
      <vt:variant>
        <vt:lpstr>Serveurs OLE incorporés</vt:lpstr>
      </vt:variant>
      <vt:variant>
        <vt:i4>1</vt:i4>
      </vt:variant>
      <vt:variant>
        <vt:lpstr>Titres des diapositives</vt:lpstr>
      </vt:variant>
      <vt:variant>
        <vt:i4>55</vt:i4>
      </vt:variant>
    </vt:vector>
  </HeadingPairs>
  <TitlesOfParts>
    <vt:vector size="90" baseType="lpstr">
      <vt:lpstr>Abadi MT Condensed Extra Bold</vt:lpstr>
      <vt:lpstr>Arial Black</vt:lpstr>
      <vt:lpstr>Arial Hebrew</vt:lpstr>
      <vt:lpstr>Arial Rounded MT Bold</vt:lpstr>
      <vt:lpstr>Avenir Roman</vt:lpstr>
      <vt:lpstr>Calibri</vt:lpstr>
      <vt:lpstr>Courier New</vt:lpstr>
      <vt:lpstr>DIN Alternate</vt:lpstr>
      <vt:lpstr>DIN Condensed</vt:lpstr>
      <vt:lpstr>Garamond</vt:lpstr>
      <vt:lpstr>Helvetica Neue</vt:lpstr>
      <vt:lpstr>Helvetica Neue Light</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2.1. Overview the language example provided for the tutorial</vt:lpstr>
      <vt:lpstr>2.2. Playing with the modeling workbench</vt:lpstr>
      <vt:lpstr>2.3. Complementing the execution semantics</vt:lpstr>
      <vt:lpstr>2.3. Complementing the execution semantics</vt:lpstr>
      <vt:lpstr>2.4. Deploying the modeling workbench and playing with the example model</vt:lpstr>
      <vt:lpstr>Weave Concurrency Constraints Into Your DSL!</vt:lpstr>
      <vt:lpstr>TODO</vt:lpstr>
      <vt:lpstr>Conclusion</vt:lpstr>
      <vt:lpstr>Conclusion</vt:lpstr>
      <vt:lpstr>Conclusion</vt:lpstr>
      <vt:lpstr>Ongoing Developments</vt:lpstr>
      <vt:lpstr>Perspectives</vt:lpstr>
      <vt:lpstr>Présentation PowerPoint</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2890</cp:revision>
  <cp:lastPrinted>2016-03-17T10:26:00Z</cp:lastPrinted>
  <dcterms:created xsi:type="dcterms:W3CDTF">2014-09-08T10:04:47Z</dcterms:created>
  <dcterms:modified xsi:type="dcterms:W3CDTF">2017-09-18T18:21:23Z</dcterms:modified>
  <cp:category/>
</cp:coreProperties>
</file>